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303" r:id="rId11"/>
    <p:sldId id="267" r:id="rId12"/>
    <p:sldId id="268" r:id="rId13"/>
    <p:sldId id="269" r:id="rId14"/>
    <p:sldId id="281" r:id="rId15"/>
    <p:sldId id="282" r:id="rId16"/>
    <p:sldId id="271" r:id="rId17"/>
    <p:sldId id="280" r:id="rId18"/>
    <p:sldId id="272" r:id="rId19"/>
    <p:sldId id="283" r:id="rId20"/>
    <p:sldId id="273" r:id="rId21"/>
    <p:sldId id="274" r:id="rId22"/>
    <p:sldId id="275" r:id="rId23"/>
    <p:sldId id="279" r:id="rId24"/>
    <p:sldId id="284" r:id="rId25"/>
    <p:sldId id="276" r:id="rId26"/>
    <p:sldId id="285" r:id="rId27"/>
    <p:sldId id="286" r:id="rId28"/>
    <p:sldId id="287" r:id="rId29"/>
    <p:sldId id="288" r:id="rId30"/>
    <p:sldId id="289" r:id="rId31"/>
    <p:sldId id="277" r:id="rId32"/>
    <p:sldId id="290" r:id="rId33"/>
    <p:sldId id="291" r:id="rId34"/>
    <p:sldId id="292" r:id="rId35"/>
    <p:sldId id="293" r:id="rId36"/>
    <p:sldId id="294" r:id="rId37"/>
    <p:sldId id="295" r:id="rId38"/>
    <p:sldId id="278" r:id="rId39"/>
    <p:sldId id="297" r:id="rId40"/>
    <p:sldId id="298" r:id="rId41"/>
    <p:sldId id="296" r:id="rId42"/>
    <p:sldId id="299" r:id="rId43"/>
    <p:sldId id="300" r:id="rId44"/>
    <p:sldId id="302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4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94761-30D4-DC43-BFE4-75081FF0E19C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F7D59-27C6-B74C-B9BB-E83FAF3E7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F7D59-27C6-B74C-B9BB-E83FAF3E73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4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34F9-E0EF-BF4C-A54A-45CA5C81F7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835646"/>
          </a:xfrm>
        </p:spPr>
        <p:txBody>
          <a:bodyPr anchor="b">
            <a:normAutofit/>
          </a:bodyPr>
          <a:lstStyle>
            <a:lvl1pPr algn="ctr">
              <a:defRPr sz="48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811EA7-0D87-654E-A4CD-EAA14BACF5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091290"/>
            <a:ext cx="9144000" cy="463066"/>
          </a:xfrm>
        </p:spPr>
        <p:txBody>
          <a:bodyPr/>
          <a:lstStyle>
            <a:lvl1pPr marL="0" indent="0" algn="ctr">
              <a:buNone/>
              <a:defRPr sz="2400" b="1" i="0">
                <a:solidFill>
                  <a:srgbClr val="6CB14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EB6AD5-699B-314C-96AC-6333857EA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0" y="4045231"/>
            <a:ext cx="3474720" cy="1808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06D984-2D85-3647-987A-6FC37FEE9908}"/>
              </a:ext>
            </a:extLst>
          </p:cNvPr>
          <p:cNvSpPr txBox="1"/>
          <p:nvPr/>
        </p:nvSpPr>
        <p:spPr>
          <a:xfrm>
            <a:off x="0" y="611256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spc="3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VISION + OUR ENGINEERING</a:t>
            </a:r>
          </a:p>
        </p:txBody>
      </p:sp>
    </p:spTree>
    <p:extLst>
      <p:ext uri="{BB962C8B-B14F-4D97-AF65-F5344CB8AC3E}">
        <p14:creationId xmlns:p14="http://schemas.microsoft.com/office/powerpoint/2010/main" val="308336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Empathize Then Own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83FFBA-75DE-C548-8B75-11263B73EBF5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EMPATHIZE THEN OWN IT</a:t>
            </a:r>
          </a:p>
        </p:txBody>
      </p:sp>
    </p:spTree>
    <p:extLst>
      <p:ext uri="{BB962C8B-B14F-4D97-AF65-F5344CB8AC3E}">
        <p14:creationId xmlns:p14="http://schemas.microsoft.com/office/powerpoint/2010/main" val="269158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uild Sm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05BDE3-AAF8-3746-AE8E-18239A5B7571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BUILD SMART</a:t>
            </a:r>
          </a:p>
        </p:txBody>
      </p:sp>
    </p:spTree>
    <p:extLst>
      <p:ext uri="{BB962C8B-B14F-4D97-AF65-F5344CB8AC3E}">
        <p14:creationId xmlns:p14="http://schemas.microsoft.com/office/powerpoint/2010/main" val="3173857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Deliver With Pr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4478A3-C650-BC42-B4A4-CF004C38BD9F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DELIVER WITH PRIDE</a:t>
            </a:r>
          </a:p>
        </p:txBody>
      </p:sp>
    </p:spTree>
    <p:extLst>
      <p:ext uri="{BB962C8B-B14F-4D97-AF65-F5344CB8AC3E}">
        <p14:creationId xmlns:p14="http://schemas.microsoft.com/office/powerpoint/2010/main" val="2960166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Our Guarant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36984-6ED9-A747-B27B-9967AF2DA3D9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OUR GUARANTEE: WE MAKE IT RIGHT</a:t>
            </a:r>
          </a:p>
        </p:txBody>
      </p:sp>
    </p:spTree>
    <p:extLst>
      <p:ext uri="{BB962C8B-B14F-4D97-AF65-F5344CB8AC3E}">
        <p14:creationId xmlns:p14="http://schemas.microsoft.com/office/powerpoint/2010/main" val="1387925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- Enabling Sustainable Business Ag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09152-2DE3-CF48-B046-A002BC384B8B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ENABLING SUSTAINABLE BUSINESS AGILITY</a:t>
            </a:r>
          </a:p>
        </p:txBody>
      </p:sp>
    </p:spTree>
    <p:extLst>
      <p:ext uri="{BB962C8B-B14F-4D97-AF65-F5344CB8AC3E}">
        <p14:creationId xmlns:p14="http://schemas.microsoft.com/office/powerpoint/2010/main" val="1791097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- Your Vision + Our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09152-2DE3-CF48-B046-A002BC384B8B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YOUR VISION + OUR ENGINEERING</a:t>
            </a:r>
          </a:p>
        </p:txBody>
      </p:sp>
    </p:spTree>
    <p:extLst>
      <p:ext uri="{BB962C8B-B14F-4D97-AF65-F5344CB8AC3E}">
        <p14:creationId xmlns:p14="http://schemas.microsoft.com/office/powerpoint/2010/main" val="2122878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- Empath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09152-2DE3-CF48-B046-A002BC384B8B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EMPATHIZE THEN OWN IT</a:t>
            </a:r>
          </a:p>
        </p:txBody>
      </p:sp>
    </p:spTree>
    <p:extLst>
      <p:ext uri="{BB962C8B-B14F-4D97-AF65-F5344CB8AC3E}">
        <p14:creationId xmlns:p14="http://schemas.microsoft.com/office/powerpoint/2010/main" val="3366208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- Build Sm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09152-2DE3-CF48-B046-A002BC384B8B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BUILD SMART</a:t>
            </a:r>
          </a:p>
        </p:txBody>
      </p:sp>
    </p:spTree>
    <p:extLst>
      <p:ext uri="{BB962C8B-B14F-4D97-AF65-F5344CB8AC3E}">
        <p14:creationId xmlns:p14="http://schemas.microsoft.com/office/powerpoint/2010/main" val="1309846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- Deliver With Pr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09152-2DE3-CF48-B046-A002BC384B8B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DELIVER WITH PRIDE</a:t>
            </a:r>
          </a:p>
        </p:txBody>
      </p:sp>
    </p:spTree>
    <p:extLst>
      <p:ext uri="{BB962C8B-B14F-4D97-AF65-F5344CB8AC3E}">
        <p14:creationId xmlns:p14="http://schemas.microsoft.com/office/powerpoint/2010/main" val="3474614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- Our Guarant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09152-2DE3-CF48-B046-A002BC384B8B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OUR GUARANTEE: WE MAKE IT RIGHT</a:t>
            </a:r>
          </a:p>
        </p:txBody>
      </p:sp>
    </p:spTree>
    <p:extLst>
      <p:ext uri="{BB962C8B-B14F-4D97-AF65-F5344CB8AC3E}">
        <p14:creationId xmlns:p14="http://schemas.microsoft.com/office/powerpoint/2010/main" val="8125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Enabling Sustainable Business Ag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BDAB7-E2BA-C64F-9EBF-5352B9B83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157"/>
            <a:ext cx="10515600" cy="4351338"/>
          </a:xfrm>
        </p:spPr>
        <p:txBody>
          <a:bodyPr/>
          <a:lstStyle>
            <a:lvl1pPr>
              <a:buClr>
                <a:srgbClr val="6CB144"/>
              </a:buCl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F0441-30DA-7941-AEE0-3ABC475023F2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ENABLING SUSTAINABLE BUSINESS AGILITY</a:t>
            </a:r>
          </a:p>
        </p:txBody>
      </p:sp>
    </p:spTree>
    <p:extLst>
      <p:ext uri="{BB962C8B-B14F-4D97-AF65-F5344CB8AC3E}">
        <p14:creationId xmlns:p14="http://schemas.microsoft.com/office/powerpoint/2010/main" val="884034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30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BA982E-BF15-1949-A0F3-D328FE8E1768}"/>
              </a:ext>
            </a:extLst>
          </p:cNvPr>
          <p:cNvSpPr/>
          <p:nvPr/>
        </p:nvSpPr>
        <p:spPr>
          <a:xfrm rot="5400000" flipH="1">
            <a:off x="6074664" y="-1658733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D1F9FA-3BAD-C14F-A91B-C3A82ABB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5646"/>
            <a:ext cx="10515600" cy="688731"/>
          </a:xfrm>
        </p:spPr>
        <p:txBody>
          <a:bodyPr>
            <a:noAutofit/>
          </a:bodyPr>
          <a:lstStyle>
            <a:lvl1pPr>
              <a:defRPr sz="4800" b="0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2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Your Vision + Our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BDAB7-E2BA-C64F-9EBF-5352B9B83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157"/>
            <a:ext cx="10515600" cy="4351338"/>
          </a:xfrm>
        </p:spPr>
        <p:txBody>
          <a:bodyPr/>
          <a:lstStyle>
            <a:lvl1pPr>
              <a:buClr>
                <a:srgbClr val="6CB144"/>
              </a:buCl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B09C8-C3D1-304B-A0B6-0DB4B04B6406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YOUR VISION + OUR ENGINEERING</a:t>
            </a:r>
          </a:p>
        </p:txBody>
      </p:sp>
    </p:spTree>
    <p:extLst>
      <p:ext uri="{BB962C8B-B14F-4D97-AF65-F5344CB8AC3E}">
        <p14:creationId xmlns:p14="http://schemas.microsoft.com/office/powerpoint/2010/main" val="1037188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Empathize Then Own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BDAB7-E2BA-C64F-9EBF-5352B9B83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157"/>
            <a:ext cx="10515600" cy="4351338"/>
          </a:xfrm>
        </p:spPr>
        <p:txBody>
          <a:bodyPr/>
          <a:lstStyle>
            <a:lvl1pPr>
              <a:buClr>
                <a:srgbClr val="6CB144"/>
              </a:buCl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83FFBA-75DE-C548-8B75-11263B73EBF5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EMPATHIZE THEN OWN IT</a:t>
            </a:r>
          </a:p>
        </p:txBody>
      </p:sp>
    </p:spTree>
    <p:extLst>
      <p:ext uri="{BB962C8B-B14F-4D97-AF65-F5344CB8AC3E}">
        <p14:creationId xmlns:p14="http://schemas.microsoft.com/office/powerpoint/2010/main" val="84029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ild Sm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BDAB7-E2BA-C64F-9EBF-5352B9B83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157"/>
            <a:ext cx="10515600" cy="4351338"/>
          </a:xfrm>
        </p:spPr>
        <p:txBody>
          <a:bodyPr/>
          <a:lstStyle>
            <a:lvl1pPr>
              <a:buClr>
                <a:srgbClr val="6CB144"/>
              </a:buCl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05BDE3-AAF8-3746-AE8E-18239A5B7571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BUILD SMART</a:t>
            </a:r>
          </a:p>
        </p:txBody>
      </p:sp>
    </p:spTree>
    <p:extLst>
      <p:ext uri="{BB962C8B-B14F-4D97-AF65-F5344CB8AC3E}">
        <p14:creationId xmlns:p14="http://schemas.microsoft.com/office/powerpoint/2010/main" val="745181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eliver With Pr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BDAB7-E2BA-C64F-9EBF-5352B9B83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157"/>
            <a:ext cx="10515600" cy="4351338"/>
          </a:xfrm>
        </p:spPr>
        <p:txBody>
          <a:bodyPr/>
          <a:lstStyle>
            <a:lvl1pPr>
              <a:buClr>
                <a:srgbClr val="6CB144"/>
              </a:buCl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4478A3-C650-BC42-B4A4-CF004C38BD9F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DELIVER WITH PRIDE</a:t>
            </a:r>
          </a:p>
        </p:txBody>
      </p:sp>
    </p:spTree>
    <p:extLst>
      <p:ext uri="{BB962C8B-B14F-4D97-AF65-F5344CB8AC3E}">
        <p14:creationId xmlns:p14="http://schemas.microsoft.com/office/powerpoint/2010/main" val="30331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Our Guarant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BDAB7-E2BA-C64F-9EBF-5352B9B83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157"/>
            <a:ext cx="10515600" cy="4351338"/>
          </a:xfrm>
        </p:spPr>
        <p:txBody>
          <a:bodyPr/>
          <a:lstStyle>
            <a:lvl1pPr>
              <a:buClr>
                <a:srgbClr val="6CB144"/>
              </a:buClr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36984-6ED9-A747-B27B-9967AF2DA3D9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OUR GUARANTEE: WE MAKE IT RIGHT</a:t>
            </a:r>
          </a:p>
        </p:txBody>
      </p:sp>
    </p:spTree>
    <p:extLst>
      <p:ext uri="{BB962C8B-B14F-4D97-AF65-F5344CB8AC3E}">
        <p14:creationId xmlns:p14="http://schemas.microsoft.com/office/powerpoint/2010/main" val="873214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Enabling Sustainable Business Ag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F0441-30DA-7941-AEE0-3ABC475023F2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ENABLING SUSTAINABLE BUSINESS AGILITY</a:t>
            </a:r>
          </a:p>
        </p:txBody>
      </p:sp>
    </p:spTree>
    <p:extLst>
      <p:ext uri="{BB962C8B-B14F-4D97-AF65-F5344CB8AC3E}">
        <p14:creationId xmlns:p14="http://schemas.microsoft.com/office/powerpoint/2010/main" val="1124327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Your Vision + Our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537-24CD-3F49-AFE7-951E7B30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698"/>
            <a:ext cx="10515600" cy="68873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rgbClr val="18223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101F-D090-F54D-830A-7555BA13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7928" y="6582559"/>
            <a:ext cx="460513" cy="292928"/>
          </a:xfrm>
        </p:spPr>
        <p:txBody>
          <a:bodyPr/>
          <a:lstStyle/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BB4908-A5D6-0448-A6F7-3FD2A0FF70B7}"/>
              </a:ext>
            </a:extLst>
          </p:cNvPr>
          <p:cNvSpPr/>
          <p:nvPr/>
        </p:nvSpPr>
        <p:spPr>
          <a:xfrm rot="5400000" flipH="1">
            <a:off x="6085055" y="-4898889"/>
            <a:ext cx="27432" cy="12207240"/>
          </a:xfrm>
          <a:prstGeom prst="rect">
            <a:avLst/>
          </a:prstGeom>
          <a:solidFill>
            <a:srgbClr val="6CB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aseline="-25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C380FB-AB93-2B43-9A0E-0B3B49BBB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106" y="6213242"/>
            <a:ext cx="944592" cy="472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B09C8-C3D1-304B-A0B6-0DB4B04B6406}"/>
              </a:ext>
            </a:extLst>
          </p:cNvPr>
          <p:cNvSpPr txBox="1"/>
          <p:nvPr/>
        </p:nvSpPr>
        <p:spPr>
          <a:xfrm>
            <a:off x="590911" y="6396048"/>
            <a:ext cx="845936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350" spc="300" dirty="0">
                <a:solidFill>
                  <a:schemeClr val="accent5"/>
                </a:solidFill>
              </a:rPr>
              <a:t>YOUR VISION + OUR ENGINEERING</a:t>
            </a:r>
          </a:p>
        </p:txBody>
      </p:sp>
    </p:spTree>
    <p:extLst>
      <p:ext uri="{BB962C8B-B14F-4D97-AF65-F5344CB8AC3E}">
        <p14:creationId xmlns:p14="http://schemas.microsoft.com/office/powerpoint/2010/main" val="138745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B8730C-C283-F341-ABCB-1453D094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9129B-AC0A-2848-81AC-40C85B8FD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C7718-9099-984B-8DCB-3077B16BC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7A90D-7313-CA4E-8714-5155C92449D7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6DB25-E230-984F-A5DD-EA241D7ED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023FF-0CE2-8342-9390-CB29DBCCF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AB1E5-88F9-0A48-9404-75AE9D44E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8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michel@dontpaniclab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azure.microsoft.com/en-us/services/cognitive-services/face/#demo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uget.org/packages/Microsoft.Azure.CognitiveServices.Vision.Fac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hadmichel/" TargetMode="External"/><Relationship Id="rId2" Type="http://schemas.openxmlformats.org/officeDocument/2006/relationships/hyperlink" Target="mailto:cmichel@dontpaniclabs.co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331B-F602-6C4A-A364-499CB66B1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173" y="1532236"/>
            <a:ext cx="11071653" cy="2798268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Vision</a:t>
            </a:r>
            <a:br>
              <a:rPr lang="en-US" dirty="0"/>
            </a:br>
            <a:br>
              <a:rPr lang="en-US" dirty="0"/>
            </a:br>
            <a:r>
              <a:rPr lang="en-US" sz="4000" dirty="0"/>
              <a:t>Chad Michel</a:t>
            </a:r>
            <a:br>
              <a:rPr lang="en-US" sz="4000" dirty="0"/>
            </a:br>
            <a:r>
              <a:rPr lang="en-US" sz="4000" dirty="0"/>
              <a:t>@</a:t>
            </a:r>
            <a:r>
              <a:rPr lang="en-US" sz="4000" dirty="0" err="1"/>
              <a:t>chadmichel</a:t>
            </a:r>
            <a:br>
              <a:rPr lang="en-US" sz="4000" dirty="0"/>
            </a:br>
            <a:r>
              <a:rPr lang="en-US" sz="4000" dirty="0">
                <a:hlinkClick r:id="rId2"/>
              </a:rPr>
              <a:t>cmichel@dontpaniclabs.com</a:t>
            </a:r>
            <a:r>
              <a:rPr lang="en-US" sz="4000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54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8528884E-4DFB-EF43-8DEB-9AEBFD5B4257}"/>
              </a:ext>
            </a:extLst>
          </p:cNvPr>
          <p:cNvSpPr/>
          <p:nvPr/>
        </p:nvSpPr>
        <p:spPr>
          <a:xfrm>
            <a:off x="803189" y="3161275"/>
            <a:ext cx="5647038" cy="340754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E7EAF-EACF-264E-8664-08F4A1614B06}"/>
              </a:ext>
            </a:extLst>
          </p:cNvPr>
          <p:cNvSpPr/>
          <p:nvPr/>
        </p:nvSpPr>
        <p:spPr>
          <a:xfrm>
            <a:off x="2252019" y="3764134"/>
            <a:ext cx="982362" cy="766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7AB4E46-78EC-B543-87F2-ECD48B33F5F1}"/>
              </a:ext>
            </a:extLst>
          </p:cNvPr>
          <p:cNvSpPr/>
          <p:nvPr/>
        </p:nvSpPr>
        <p:spPr>
          <a:xfrm>
            <a:off x="2319981" y="5360341"/>
            <a:ext cx="852616" cy="76611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F5486A-DA8C-AE46-81CE-E1FF75DAFB2A}"/>
              </a:ext>
            </a:extLst>
          </p:cNvPr>
          <p:cNvGrpSpPr/>
          <p:nvPr/>
        </p:nvGrpSpPr>
        <p:grpSpPr>
          <a:xfrm>
            <a:off x="1535327" y="1690688"/>
            <a:ext cx="716692" cy="694166"/>
            <a:chOff x="1902940" y="1952368"/>
            <a:chExt cx="716692" cy="694166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EFBC642-B1CA-A045-9C90-6C59EAE959D4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3C61F8-A6E3-E84D-AEA4-8FF12F327209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C0BABA-55C0-A84E-B434-6407413AF91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3673" y="2791942"/>
            <a:ext cx="704335" cy="637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4B4D64-D39A-DD46-A787-44509D98DE38}"/>
              </a:ext>
            </a:extLst>
          </p:cNvPr>
          <p:cNvCxnSpPr/>
          <p:nvPr/>
        </p:nvCxnSpPr>
        <p:spPr>
          <a:xfrm>
            <a:off x="2743200" y="4709552"/>
            <a:ext cx="0" cy="43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43FAEF-7BD5-5846-9CDF-70706BBBE7B5}"/>
              </a:ext>
            </a:extLst>
          </p:cNvPr>
          <p:cNvSpPr txBox="1"/>
          <p:nvPr/>
        </p:nvSpPr>
        <p:spPr>
          <a:xfrm>
            <a:off x="1584357" y="2422610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7504C2-6C62-3B40-A881-1FF266DB0C6C}"/>
              </a:ext>
            </a:extLst>
          </p:cNvPr>
          <p:cNvGrpSpPr/>
          <p:nvPr/>
        </p:nvGrpSpPr>
        <p:grpSpPr>
          <a:xfrm>
            <a:off x="3244678" y="1690688"/>
            <a:ext cx="716692" cy="694166"/>
            <a:chOff x="1902940" y="1952368"/>
            <a:chExt cx="716692" cy="694166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14BB2FCB-CC56-4F4E-8500-594736D7DE21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12BAED-FDE2-EB4C-A8A3-4967DB618D6B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6ABADF-A24D-FE42-8051-FAD3C207BB99}"/>
              </a:ext>
            </a:extLst>
          </p:cNvPr>
          <p:cNvSpPr txBox="1"/>
          <p:nvPr/>
        </p:nvSpPr>
        <p:spPr>
          <a:xfrm>
            <a:off x="3142337" y="24416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A2D1B4-02A6-9048-8151-2D241E2D843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2907324" y="2810994"/>
            <a:ext cx="658367" cy="637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CC86D138-ECC0-014C-A375-60350BA5EEFC}"/>
              </a:ext>
            </a:extLst>
          </p:cNvPr>
          <p:cNvSpPr txBox="1">
            <a:spLocks/>
          </p:cNvSpPr>
          <p:nvPr/>
        </p:nvSpPr>
        <p:spPr>
          <a:xfrm>
            <a:off x="7945394" y="365125"/>
            <a:ext cx="3408405" cy="2551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Web App + mobile App + Systems + Cloud</a:t>
            </a:r>
            <a:r>
              <a:rPr lang="en-US" b="1" dirty="0"/>
              <a:t>s + IoT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110B7F-23C6-824A-8EA7-225236D98711}"/>
              </a:ext>
            </a:extLst>
          </p:cNvPr>
          <p:cNvSpPr/>
          <p:nvPr/>
        </p:nvSpPr>
        <p:spPr>
          <a:xfrm>
            <a:off x="4281616" y="3764134"/>
            <a:ext cx="982362" cy="766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97086E77-033D-4647-96A8-E0C56C71D77C}"/>
              </a:ext>
            </a:extLst>
          </p:cNvPr>
          <p:cNvSpPr/>
          <p:nvPr/>
        </p:nvSpPr>
        <p:spPr>
          <a:xfrm>
            <a:off x="4349578" y="5360341"/>
            <a:ext cx="852616" cy="76611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ED0027-886A-C046-BFBD-6D2DBFF45DA2}"/>
              </a:ext>
            </a:extLst>
          </p:cNvPr>
          <p:cNvCxnSpPr/>
          <p:nvPr/>
        </p:nvCxnSpPr>
        <p:spPr>
          <a:xfrm>
            <a:off x="4772797" y="4709552"/>
            <a:ext cx="0" cy="43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6C7F2C-822B-294D-BE85-A7B9BB9A8456}"/>
              </a:ext>
            </a:extLst>
          </p:cNvPr>
          <p:cNvCxnSpPr>
            <a:cxnSpLocks/>
          </p:cNvCxnSpPr>
          <p:nvPr/>
        </p:nvCxnSpPr>
        <p:spPr>
          <a:xfrm>
            <a:off x="3439935" y="4141016"/>
            <a:ext cx="5491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94394F-BF4B-F34A-9B4A-D0EEDBBF9EEC}"/>
              </a:ext>
            </a:extLst>
          </p:cNvPr>
          <p:cNvGrpSpPr/>
          <p:nvPr/>
        </p:nvGrpSpPr>
        <p:grpSpPr>
          <a:xfrm>
            <a:off x="4654179" y="1608176"/>
            <a:ext cx="716692" cy="694166"/>
            <a:chOff x="1902940" y="1952368"/>
            <a:chExt cx="716692" cy="694166"/>
          </a:xfrm>
        </p:grpSpPr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51DFEB88-16F3-784D-9F9B-14CAACEB438B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53630A-E866-ED46-B38C-DC43A346316E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C570CA-D3B3-A243-BBFD-ED0815403075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772797" y="2709430"/>
            <a:ext cx="239728" cy="95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29D6B68-5A21-4E42-97C2-D66538A9307B}"/>
              </a:ext>
            </a:extLst>
          </p:cNvPr>
          <p:cNvSpPr txBox="1"/>
          <p:nvPr/>
        </p:nvSpPr>
        <p:spPr>
          <a:xfrm>
            <a:off x="4703209" y="2340098"/>
            <a:ext cx="61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05FE0952-B5A9-B047-B929-E250982F739C}"/>
              </a:ext>
            </a:extLst>
          </p:cNvPr>
          <p:cNvSpPr/>
          <p:nvPr/>
        </p:nvSpPr>
        <p:spPr>
          <a:xfrm>
            <a:off x="7203989" y="3005780"/>
            <a:ext cx="5647038" cy="340754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8A5AF-A9CC-D446-A3A6-767241EFD01C}"/>
              </a:ext>
            </a:extLst>
          </p:cNvPr>
          <p:cNvCxnSpPr>
            <a:cxnSpLocks/>
          </p:cNvCxnSpPr>
          <p:nvPr/>
        </p:nvCxnSpPr>
        <p:spPr>
          <a:xfrm>
            <a:off x="6545600" y="4709552"/>
            <a:ext cx="5491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7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CC86D138-ECC0-014C-A375-60350BA5EEFC}"/>
              </a:ext>
            </a:extLst>
          </p:cNvPr>
          <p:cNvSpPr txBox="1">
            <a:spLocks/>
          </p:cNvSpPr>
          <p:nvPr/>
        </p:nvSpPr>
        <p:spPr>
          <a:xfrm>
            <a:off x="7994821" y="-45995"/>
            <a:ext cx="3408405" cy="2551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Rich capabilities</a:t>
            </a:r>
            <a:endParaRPr lang="en-US" b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A82DF4-909C-9546-ABA2-E3069712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05075"/>
            <a:ext cx="88392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9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BCE3-CBA6-B94E-B0EA-C237AC6F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not a computer vision expert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AC563-1DC0-3140-B364-CDAA453B9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can’t tell you about the algorithms</a:t>
            </a:r>
          </a:p>
          <a:p>
            <a:r>
              <a:rPr lang="en-US" dirty="0"/>
              <a:t>I can’t explain which solution is better</a:t>
            </a:r>
          </a:p>
          <a:p>
            <a:r>
              <a:rPr lang="en-US" dirty="0"/>
              <a:t>I am not going to touch on ethical issues</a:t>
            </a:r>
          </a:p>
        </p:txBody>
      </p:sp>
    </p:spTree>
    <p:extLst>
      <p:ext uri="{BB962C8B-B14F-4D97-AF65-F5344CB8AC3E}">
        <p14:creationId xmlns:p14="http://schemas.microsoft.com/office/powerpoint/2010/main" val="347141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B3BBA-CA94-8843-A6DC-C381EFA130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1327" r="1" b="370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01331B-F602-6C4A-A364-499CB66B1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br>
              <a:rPr lang="en-US" strike="sngStrike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Who didn’t make the coffee?</a:t>
            </a:r>
            <a:br>
              <a:rPr lang="en-US" strike="sngStrike">
                <a:solidFill>
                  <a:srgbClr val="FFFFFF"/>
                </a:solidFill>
              </a:rPr>
            </a:br>
            <a:r>
              <a:rPr lang="en-US" strike="sngStrike">
                <a:solidFill>
                  <a:srgbClr val="FFFFFF"/>
                </a:solidFill>
              </a:rPr>
              <a:t>Azure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0826C-03BA-F743-9E70-5B57EAB61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Chad Michel</a:t>
            </a:r>
          </a:p>
        </p:txBody>
      </p:sp>
    </p:spTree>
    <p:extLst>
      <p:ext uri="{BB962C8B-B14F-4D97-AF65-F5344CB8AC3E}">
        <p14:creationId xmlns:p14="http://schemas.microsoft.com/office/powerpoint/2010/main" val="2640300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087AD3-DE08-F143-A747-8ACC761E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93" y="1112108"/>
            <a:ext cx="6423013" cy="44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4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OU KILL the joe You Make Some Mo'! - YOU KILL the joe You Make Some Mo'!  Terrific Terry Tate">
            <a:extLst>
              <a:ext uri="{FF2B5EF4-FFF2-40B4-BE49-F238E27FC236}">
                <a16:creationId xmlns:a16="http://schemas.microsoft.com/office/drawing/2014/main" id="{AC766D96-9B7A-9F40-B038-EA4460E3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88" y="1150602"/>
            <a:ext cx="6319623" cy="473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369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15F6B-B3CC-6C47-A123-6D2A76A0B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Problem: Coffee pots are often empty.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Solution: More technology than is appropriate.</a:t>
            </a:r>
          </a:p>
        </p:txBody>
      </p:sp>
    </p:spTree>
    <p:extLst>
      <p:ext uri="{BB962C8B-B14F-4D97-AF65-F5344CB8AC3E}">
        <p14:creationId xmlns:p14="http://schemas.microsoft.com/office/powerpoint/2010/main" val="296654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614A-0194-E043-BD11-1759BB40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fancy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BBD2-1DD0-004A-A799-D81BECEE2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51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Coffee Log</a:t>
            </a:r>
          </a:p>
          <a:p>
            <a:pPr fontAlgn="base"/>
            <a:r>
              <a:rPr lang="en-US" dirty="0"/>
              <a:t>10:20am Bill​</a:t>
            </a:r>
          </a:p>
          <a:p>
            <a:pPr fontAlgn="base"/>
            <a:r>
              <a:rPr lang="en-US" dirty="0"/>
              <a:t>10:21am Doug​</a:t>
            </a:r>
          </a:p>
          <a:p>
            <a:pPr fontAlgn="base"/>
            <a:r>
              <a:rPr lang="en-US" dirty="0"/>
              <a:t>10:30am Chad​</a:t>
            </a:r>
          </a:p>
          <a:p>
            <a:pPr fontAlgn="base"/>
            <a:r>
              <a:rPr lang="en-US" dirty="0"/>
              <a:t>10:45am Hadley</a:t>
            </a:r>
          </a:p>
        </p:txBody>
      </p:sp>
    </p:spTree>
    <p:extLst>
      <p:ext uri="{BB962C8B-B14F-4D97-AF65-F5344CB8AC3E}">
        <p14:creationId xmlns:p14="http://schemas.microsoft.com/office/powerpoint/2010/main" val="250702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0FB5-6738-6C46-9ED6-D0B66A8C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17C2A-1CC0-934F-B6AF-F3563605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Realize not worth the effort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Just a camera we can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Software that will tell me who was last at the coffee pot</a:t>
            </a:r>
          </a:p>
        </p:txBody>
      </p:sp>
    </p:spTree>
    <p:extLst>
      <p:ext uri="{BB962C8B-B14F-4D97-AF65-F5344CB8AC3E}">
        <p14:creationId xmlns:p14="http://schemas.microsoft.com/office/powerpoint/2010/main" val="3347640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0FB5-6738-6C46-9ED6-D0B66A8C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17C2A-1CC0-934F-B6AF-F3563605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Realize not worth the effort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Just a camera we can check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Software that will tell me who was last at the coffee pot</a:t>
            </a:r>
          </a:p>
        </p:txBody>
      </p:sp>
    </p:spTree>
    <p:extLst>
      <p:ext uri="{BB962C8B-B14F-4D97-AF65-F5344CB8AC3E}">
        <p14:creationId xmlns:p14="http://schemas.microsoft.com/office/powerpoint/2010/main" val="105430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B72B27-6AC3-484B-BA82-EE787FB7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Chad Michel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AA9C28-C1FF-7748-A54B-A5F701B0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 graduate (Computer Engineering &amp; CS)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Adjunct at UNL (Software Engineering)</a:t>
            </a:r>
          </a:p>
          <a:p>
            <a:r>
              <a:rPr lang="en-US" dirty="0"/>
              <a:t>Beehive &amp; DPL</a:t>
            </a:r>
          </a:p>
          <a:p>
            <a:r>
              <a:rPr lang="en-US" dirty="0"/>
              <a:t>Lifelong Nebraskan</a:t>
            </a:r>
          </a:p>
          <a:p>
            <a:r>
              <a:rPr lang="en-US" dirty="0"/>
              <a:t>Wife and 2 kids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smiling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F042DF5E-F965-9E4E-9C43-E42DBD3CE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37" y="3251243"/>
            <a:ext cx="356616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60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73D8E-A004-FF4A-89CC-9E236C482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determine which DPL face is in an image?</a:t>
            </a:r>
          </a:p>
        </p:txBody>
      </p:sp>
    </p:spTree>
    <p:extLst>
      <p:ext uri="{BB962C8B-B14F-4D97-AF65-F5344CB8AC3E}">
        <p14:creationId xmlns:p14="http://schemas.microsoft.com/office/powerpoint/2010/main" val="327652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9131-9880-E44A-AB3D-EA37F77A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981A3-AD26-E540-9E61-43C75C2B3D5A}"/>
              </a:ext>
            </a:extLst>
          </p:cNvPr>
          <p:cNvSpPr/>
          <p:nvPr/>
        </p:nvSpPr>
        <p:spPr>
          <a:xfrm>
            <a:off x="838199" y="2360141"/>
            <a:ext cx="3363097" cy="31139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OpenCV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26" name="Picture 2" descr="OpenCV">
            <a:extLst>
              <a:ext uri="{FF2B5EF4-FFF2-40B4-BE49-F238E27FC236}">
                <a16:creationId xmlns:a16="http://schemas.microsoft.com/office/drawing/2014/main" id="{C31A2A1E-F092-0B4A-BEB7-E9152941F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87" y="3249827"/>
            <a:ext cx="1680519" cy="222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D5833F-B745-304B-9FEB-349ACA4B2294}"/>
              </a:ext>
            </a:extLst>
          </p:cNvPr>
          <p:cNvSpPr/>
          <p:nvPr/>
        </p:nvSpPr>
        <p:spPr>
          <a:xfrm>
            <a:off x="4627609" y="2360141"/>
            <a:ext cx="3363097" cy="31139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Amazon </a:t>
            </a:r>
          </a:p>
          <a:p>
            <a:pPr algn="ctr"/>
            <a:r>
              <a:rPr lang="en-US" dirty="0" err="1"/>
              <a:t>Rekognition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AE3808-8A7A-D049-A5D8-C2ABED247252}"/>
              </a:ext>
            </a:extLst>
          </p:cNvPr>
          <p:cNvSpPr/>
          <p:nvPr/>
        </p:nvSpPr>
        <p:spPr>
          <a:xfrm>
            <a:off x="8417019" y="2360141"/>
            <a:ext cx="3363097" cy="31139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Vision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9C0EB-EF01-F948-8C39-086DB914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973" y="3249827"/>
            <a:ext cx="2669188" cy="175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5695BE-6FFC-F14C-B686-343516BA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946" y="3571789"/>
            <a:ext cx="1185562" cy="118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59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2620-C078-2B4C-9969-60C23AC2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Demo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3BA2C-1A46-1342-997F-D6BB02716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2" y="1383957"/>
            <a:ext cx="11664778" cy="47930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https://azure.microsoft.com/en-us/services/cognitive-services/face/#demo</a:t>
            </a:r>
            <a:r>
              <a:rPr lang="en-US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6016B15-0D04-2740-9757-F4AA81B3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81" y="2360656"/>
            <a:ext cx="8542637" cy="449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00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6DD2-67F9-6F41-BAB5-49F571B3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1A7C6-AA17-BD4F-B15E-996555539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https://www.nuget.org/packages/Microsoft.Azure.CognitiveServices.Vision.Face</a:t>
            </a:r>
            <a:r>
              <a:rPr lang="en-US" dirty="0"/>
              <a:t> </a:t>
            </a:r>
          </a:p>
          <a:p>
            <a:r>
              <a:rPr lang="en-US" dirty="0"/>
              <a:t>Azure API Key (Azure Face)</a:t>
            </a:r>
          </a:p>
          <a:p>
            <a:r>
              <a:rPr lang="en-US" dirty="0"/>
              <a:t>.NET Console App</a:t>
            </a:r>
          </a:p>
        </p:txBody>
      </p:sp>
    </p:spTree>
    <p:extLst>
      <p:ext uri="{BB962C8B-B14F-4D97-AF65-F5344CB8AC3E}">
        <p14:creationId xmlns:p14="http://schemas.microsoft.com/office/powerpoint/2010/main" val="3828613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8DE0893-5C9C-CF4E-89DF-A7670EBA4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31750"/>
            <a:ext cx="7493000" cy="67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2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3355-8F24-BA41-9037-85A745381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for DPL Employees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AD274A-DBFA-2641-8C51-B7CCAD3BEF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" y="1996318"/>
            <a:ext cx="4771768" cy="403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C48662-802B-E143-B5D5-306FE721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340" y="3133140"/>
            <a:ext cx="3133620" cy="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41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67AA-4462-A548-AABD-5F592449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4002-6163-0F4F-B2BF-8566388CE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PersonGroup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PersonGroupPerson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image to </a:t>
            </a:r>
            <a:r>
              <a:rPr lang="en-US" dirty="0" err="1"/>
              <a:t>PersonGroupPerson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</a:t>
            </a:r>
            <a:r>
              <a:rPr lang="en-US" dirty="0" err="1"/>
              <a:t>PersonGroup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9949B-E6F1-FB4C-8CCA-41458308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967" y="5044996"/>
            <a:ext cx="3133620" cy="8704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673A24-FB49-7D4D-8FF0-350AB98542FA}"/>
              </a:ext>
            </a:extLst>
          </p:cNvPr>
          <p:cNvCxnSpPr/>
          <p:nvPr/>
        </p:nvCxnSpPr>
        <p:spPr>
          <a:xfrm flipH="1">
            <a:off x="7232822" y="5671751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290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0D4C-BCF9-4C4E-B65F-255BAD5A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PersonGroup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9B7BF-3120-B54F-AE6D-582253D3F3F9}"/>
              </a:ext>
            </a:extLst>
          </p:cNvPr>
          <p:cNvSpPr/>
          <p:nvPr/>
        </p:nvSpPr>
        <p:spPr>
          <a:xfrm>
            <a:off x="1379838" y="3105834"/>
            <a:ext cx="9432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effectLst/>
              </a:rPr>
              <a:t>await </a:t>
            </a:r>
            <a:r>
              <a:rPr lang="en-US" dirty="0" err="1"/>
              <a:t>Client.PersonGroup.CreateAsync</a:t>
            </a:r>
            <a:r>
              <a:rPr lang="en-US" dirty="0"/>
              <a:t>(“DPL”, ”DPL”);</a:t>
            </a:r>
          </a:p>
        </p:txBody>
      </p:sp>
    </p:spTree>
    <p:extLst>
      <p:ext uri="{BB962C8B-B14F-4D97-AF65-F5344CB8AC3E}">
        <p14:creationId xmlns:p14="http://schemas.microsoft.com/office/powerpoint/2010/main" val="3073709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AEB8-BF71-CD40-85A5-F04566CC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PersonGroupPerson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4E2BFD-C968-4146-9A48-03FB7D91DC3C}"/>
              </a:ext>
            </a:extLst>
          </p:cNvPr>
          <p:cNvSpPr/>
          <p:nvPr/>
        </p:nvSpPr>
        <p:spPr>
          <a:xfrm>
            <a:off x="1519881" y="2967335"/>
            <a:ext cx="76241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effectLst/>
              </a:rPr>
              <a:t>var </a:t>
            </a:r>
            <a:r>
              <a:rPr lang="en-US" sz="2400" dirty="0"/>
              <a:t>person = </a:t>
            </a:r>
            <a:r>
              <a:rPr lang="en-US" sz="2400" dirty="0">
                <a:solidFill>
                  <a:srgbClr val="0000FF"/>
                </a:solidFill>
                <a:effectLst/>
              </a:rPr>
              <a:t>await </a:t>
            </a:r>
            <a:r>
              <a:rPr lang="en-US" sz="2400" dirty="0" err="1"/>
              <a:t>Client.PersonGroupPerson.CreateAsync</a:t>
            </a:r>
            <a:r>
              <a:rPr lang="en-US" sz="2400" dirty="0"/>
              <a:t>(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PersonGroupId</a:t>
            </a:r>
            <a:r>
              <a:rPr lang="en-US" sz="2400" dirty="0" err="1">
                <a:solidFill>
                  <a:srgbClr val="A9A9A9"/>
                </a:solidFill>
                <a:effectLst/>
              </a:rPr>
              <a:t>.ToString</a:t>
            </a:r>
            <a:r>
              <a:rPr lang="en-US" sz="2400" dirty="0">
                <a:solidFill>
                  <a:srgbClr val="A9A9A9"/>
                </a:solidFill>
                <a:effectLst/>
              </a:rPr>
              <a:t>()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    “Doug”, “Doug”);</a:t>
            </a:r>
          </a:p>
        </p:txBody>
      </p:sp>
    </p:spTree>
    <p:extLst>
      <p:ext uri="{BB962C8B-B14F-4D97-AF65-F5344CB8AC3E}">
        <p14:creationId xmlns:p14="http://schemas.microsoft.com/office/powerpoint/2010/main" val="3054020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EB2F-641F-9944-8655-A50040E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image to </a:t>
            </a:r>
            <a:r>
              <a:rPr lang="en-US" dirty="0" err="1"/>
              <a:t>PersonGroupPerson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98694D-395B-F244-A0F6-CF5D5B489E70}"/>
              </a:ext>
            </a:extLst>
          </p:cNvPr>
          <p:cNvSpPr/>
          <p:nvPr/>
        </p:nvSpPr>
        <p:spPr>
          <a:xfrm>
            <a:off x="1149178" y="3138617"/>
            <a:ext cx="9798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effectLst/>
              </a:rPr>
              <a:t>await using var </a:t>
            </a:r>
            <a:r>
              <a:rPr lang="en-US" sz="2400" dirty="0"/>
              <a:t>stream = </a:t>
            </a:r>
            <a:r>
              <a:rPr lang="en-US" sz="2400" dirty="0" err="1"/>
              <a:t>personImage.OpenRead</a:t>
            </a:r>
            <a:r>
              <a:rPr lang="en-US" sz="2400" dirty="0"/>
              <a:t>();</a:t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effectLst/>
              </a:rPr>
              <a:t>await </a:t>
            </a:r>
            <a:r>
              <a:rPr lang="en-US" sz="2400" dirty="0" err="1"/>
              <a:t>Client.PersonGroupPerson.AddFaceFromStreamAsync</a:t>
            </a:r>
            <a:r>
              <a:rPr lang="en-US" sz="2400" dirty="0"/>
              <a:t>(</a:t>
            </a:r>
            <a:r>
              <a:rPr lang="en-US" sz="2400" dirty="0" err="1"/>
              <a:t>PersonGroupId</a:t>
            </a:r>
            <a:r>
              <a:rPr lang="en-US" sz="2400" dirty="0"/>
              <a:t>, </a:t>
            </a:r>
            <a:r>
              <a:rPr lang="en-US" sz="2400" dirty="0" err="1"/>
              <a:t>person.PersonId</a:t>
            </a:r>
            <a:r>
              <a:rPr lang="en-US" sz="2400" dirty="0"/>
              <a:t>, stream);</a:t>
            </a:r>
          </a:p>
        </p:txBody>
      </p:sp>
    </p:spTree>
    <p:extLst>
      <p:ext uri="{BB962C8B-B14F-4D97-AF65-F5344CB8AC3E}">
        <p14:creationId xmlns:p14="http://schemas.microsoft.com/office/powerpoint/2010/main" val="423304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FCEC2356-DDE1-684C-991B-1F0685571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1057275"/>
            <a:ext cx="8582025" cy="474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A41AE9-294C-F544-BE31-C4A7DED28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779" y="2100328"/>
            <a:ext cx="3890372" cy="27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1CA4-1E61-054C-8DF2-30AE515F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</a:t>
            </a:r>
            <a:r>
              <a:rPr lang="en-US" dirty="0" err="1"/>
              <a:t>PersonGroup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6A4B67-9E25-E145-BB9B-F10C76D2E683}"/>
              </a:ext>
            </a:extLst>
          </p:cNvPr>
          <p:cNvSpPr/>
          <p:nvPr/>
        </p:nvSpPr>
        <p:spPr>
          <a:xfrm>
            <a:off x="838200" y="2044692"/>
            <a:ext cx="77868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effectLst/>
              </a:rPr>
              <a:t>await </a:t>
            </a:r>
            <a:r>
              <a:rPr lang="en-US" sz="2400" dirty="0" err="1"/>
              <a:t>Client.PersonGroup.TrainAsync</a:t>
            </a:r>
            <a:r>
              <a:rPr lang="en-US" sz="2400" dirty="0"/>
              <a:t>(</a:t>
            </a:r>
            <a:r>
              <a:rPr lang="en-US" sz="2400" dirty="0" err="1"/>
              <a:t>PersonGroupId</a:t>
            </a:r>
            <a:r>
              <a:rPr lang="en-US" sz="2400" dirty="0"/>
              <a:t>);</a:t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effectLst/>
              </a:rPr>
              <a:t>while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  <a:effectLst/>
              </a:rPr>
              <a:t>true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>
                <a:effectLst/>
              </a:rPr>
              <a:t>{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  <a:effectLst/>
              </a:rPr>
              <a:t>var </a:t>
            </a:r>
            <a:r>
              <a:rPr lang="en-US" sz="2400" dirty="0" err="1"/>
              <a:t>trainingStatus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000FF"/>
                </a:solidFill>
                <a:effectLst/>
              </a:rPr>
              <a:t>await </a:t>
            </a:r>
            <a:r>
              <a:rPr lang="en-US" sz="2400" dirty="0" err="1"/>
              <a:t>Client.PersonGroup.GetTrainingStatusAsync</a:t>
            </a:r>
            <a:r>
              <a:rPr lang="en-US" sz="2400" dirty="0"/>
              <a:t>(</a:t>
            </a:r>
            <a:r>
              <a:rPr lang="en-US" sz="2400" dirty="0" err="1"/>
              <a:t>PersonGroupId</a:t>
            </a:r>
            <a:r>
              <a:rPr lang="en-US" sz="2400" dirty="0"/>
              <a:t>);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  <a:effectLst/>
              </a:rPr>
              <a:t>if </a:t>
            </a:r>
            <a:r>
              <a:rPr lang="en-US" sz="2400" dirty="0"/>
              <a:t>(</a:t>
            </a:r>
            <a:r>
              <a:rPr lang="en-US" sz="2400" dirty="0" err="1"/>
              <a:t>trainingStatus.Status</a:t>
            </a:r>
            <a:r>
              <a:rPr lang="en-US" sz="2400" dirty="0"/>
              <a:t> != </a:t>
            </a:r>
            <a:r>
              <a:rPr lang="en-US" sz="2400" dirty="0" err="1">
                <a:solidFill>
                  <a:srgbClr val="2B91AF"/>
                </a:solidFill>
                <a:effectLst/>
              </a:rPr>
              <a:t>TrainingStatusType</a:t>
            </a:r>
            <a:r>
              <a:rPr lang="en-US" sz="2400" dirty="0" err="1"/>
              <a:t>.Running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{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dirty="0">
                <a:solidFill>
                  <a:srgbClr val="0000FF"/>
                </a:solidFill>
                <a:effectLst/>
              </a:rPr>
              <a:t>break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  <a:effectLst/>
              </a:rPr>
              <a:t>await </a:t>
            </a:r>
            <a:r>
              <a:rPr lang="en-US" sz="2400" dirty="0" err="1">
                <a:solidFill>
                  <a:srgbClr val="2B91AF"/>
                </a:solidFill>
                <a:effectLst/>
              </a:rPr>
              <a:t>Task</a:t>
            </a:r>
            <a:r>
              <a:rPr lang="en-US" sz="2400" dirty="0" err="1"/>
              <a:t>.Delay</a:t>
            </a:r>
            <a:r>
              <a:rPr lang="en-US" sz="2400" dirty="0"/>
              <a:t>(5000); </a:t>
            </a:r>
            <a:r>
              <a:rPr lang="en-US" sz="2400" dirty="0">
                <a:solidFill>
                  <a:srgbClr val="007F00"/>
                </a:solidFill>
                <a:effectLst/>
              </a:rPr>
              <a:t>// wait 5 seconds</a:t>
            </a:r>
            <a:br>
              <a:rPr lang="en-US" sz="2400" dirty="0">
                <a:solidFill>
                  <a:srgbClr val="007F00"/>
                </a:solidFill>
                <a:effectLst/>
              </a:rPr>
            </a:br>
            <a:r>
              <a:rPr lang="en-US" sz="2400" dirty="0">
                <a:effectLst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247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FE69-4E23-784B-9BD7-667E8AE4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Employee in image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01F0BE-FAAB-5048-BF03-D02F3D9AB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Detect 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Identity person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with known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0B1F2-6C3E-F842-9FCA-EDF74F8B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80" y="5477483"/>
            <a:ext cx="3133620" cy="8704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DC8AA3-E637-7346-8E8A-80EA14C5ECC8}"/>
              </a:ext>
            </a:extLst>
          </p:cNvPr>
          <p:cNvCxnSpPr/>
          <p:nvPr/>
        </p:nvCxnSpPr>
        <p:spPr>
          <a:xfrm flipH="1">
            <a:off x="6430662" y="5733535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22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F478-0C1A-7042-B0C1-233563BD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Detect 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A8B8F-BF01-4941-846B-BA25ED221DD4}"/>
              </a:ext>
            </a:extLst>
          </p:cNvPr>
          <p:cNvSpPr/>
          <p:nvPr/>
        </p:nvSpPr>
        <p:spPr>
          <a:xfrm>
            <a:off x="838199" y="2954069"/>
            <a:ext cx="107771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sz="2400" dirty="0">
                <a:solidFill>
                  <a:srgbClr val="0000FF"/>
                </a:solidFill>
                <a:effectLst/>
              </a:rPr>
              <a:t>var </a:t>
            </a:r>
            <a:r>
              <a:rPr lang="en-US" sz="2400" dirty="0" err="1"/>
              <a:t>detectedFaces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000FF"/>
                </a:solidFill>
                <a:effectLst/>
              </a:rPr>
              <a:t>await </a:t>
            </a:r>
            <a:r>
              <a:rPr lang="en-US" sz="2400" dirty="0" err="1"/>
              <a:t>Client.Face.DetectWithStreamAsync</a:t>
            </a:r>
            <a:r>
              <a:rPr lang="en-US" sz="2400" dirty="0"/>
              <a:t>(stream);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1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F478-0C1A-7042-B0C1-233563BD2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Identify person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7F0203-6A40-D243-8D32-163E44BE93C4}"/>
              </a:ext>
            </a:extLst>
          </p:cNvPr>
          <p:cNvSpPr/>
          <p:nvPr/>
        </p:nvSpPr>
        <p:spPr>
          <a:xfrm>
            <a:off x="939114" y="3105834"/>
            <a:ext cx="8217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effectLst/>
              </a:rPr>
              <a:t>var </a:t>
            </a:r>
            <a:r>
              <a:rPr lang="en-US" sz="2400" dirty="0"/>
              <a:t>found = </a:t>
            </a:r>
            <a:r>
              <a:rPr lang="en-US" sz="2400" dirty="0">
                <a:solidFill>
                  <a:srgbClr val="0000FF"/>
                </a:solidFill>
                <a:effectLst/>
              </a:rPr>
              <a:t>await </a:t>
            </a:r>
            <a:r>
              <a:rPr lang="en-US" sz="2400" dirty="0" err="1"/>
              <a:t>Client.Face.IdentifyAsync</a:t>
            </a:r>
            <a:r>
              <a:rPr lang="en-US" sz="2400" dirty="0"/>
              <a:t>(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detectedFaces.Select</a:t>
            </a:r>
            <a:r>
              <a:rPr lang="en-US" sz="2400" dirty="0"/>
              <a:t>(df =&gt; </a:t>
            </a:r>
            <a:r>
              <a:rPr lang="en-US" sz="2400" dirty="0" err="1"/>
              <a:t>df.FaceId</a:t>
            </a:r>
            <a:r>
              <a:rPr lang="en-US" sz="2400" dirty="0"/>
              <a:t>).</a:t>
            </a:r>
            <a:r>
              <a:rPr lang="en-US" sz="2400" dirty="0" err="1"/>
              <a:t>ToList</a:t>
            </a:r>
            <a:r>
              <a:rPr lang="en-US" sz="2400" dirty="0"/>
              <a:t>(), </a:t>
            </a:r>
            <a:r>
              <a:rPr lang="en-US" sz="2400" dirty="0" err="1"/>
              <a:t>PersonGroupId</a:t>
            </a:r>
            <a:r>
              <a:rPr lang="en-US" sz="2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32779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0071-9C4A-5E45-A9E5-4AC7831EF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Compare with known people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78A85-9B93-A748-83C5-12D23F8F502D}"/>
              </a:ext>
            </a:extLst>
          </p:cNvPr>
          <p:cNvSpPr/>
          <p:nvPr/>
        </p:nvSpPr>
        <p:spPr>
          <a:xfrm>
            <a:off x="556054" y="3244334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effectLst/>
              </a:rPr>
              <a:t>var </a:t>
            </a:r>
            <a:r>
              <a:rPr lang="en-US" sz="2400" dirty="0" err="1"/>
              <a:t>foundPersonName</a:t>
            </a:r>
            <a:r>
              <a:rPr lang="en-US" sz="2400" dirty="0"/>
              <a:t> = </a:t>
            </a:r>
            <a:r>
              <a:rPr lang="en-US" sz="2400" dirty="0" err="1"/>
              <a:t>PersonLookup</a:t>
            </a:r>
            <a:r>
              <a:rPr lang="en-US" sz="2400" dirty="0"/>
              <a:t>[</a:t>
            </a:r>
            <a:r>
              <a:rPr lang="en-US" sz="2400" dirty="0" err="1"/>
              <a:t>foundPerson.Candidates.First</a:t>
            </a:r>
            <a:r>
              <a:rPr lang="en-US" sz="2400" dirty="0"/>
              <a:t>().</a:t>
            </a:r>
            <a:r>
              <a:rPr lang="en-US" sz="2400" dirty="0" err="1"/>
              <a:t>PersonId</a:t>
            </a:r>
            <a:r>
              <a:rPr lang="en-US" sz="2400" dirty="0"/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84710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9C8541F-2093-594F-ADFA-E2C0F4AE8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18989"/>
            <a:ext cx="2540000" cy="2540000"/>
          </a:xfrm>
          <a:prstGeom prst="rect">
            <a:avLst/>
          </a:prstGeom>
        </p:spPr>
      </p:pic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501CD2BF-C5B6-0A4C-947A-17E9F906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651" y="0"/>
            <a:ext cx="2465173" cy="3286897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EC4B42E-FED0-3949-A375-67F835F94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06" y="3892377"/>
            <a:ext cx="1918387" cy="2557849"/>
          </a:xfrm>
          <a:prstGeom prst="rect">
            <a:avLst/>
          </a:prstGeom>
        </p:spPr>
      </p:pic>
      <p:pic>
        <p:nvPicPr>
          <p:cNvPr id="11" name="Picture 10" descr="A person wearing glasses&#10;&#10;Description automatically generated">
            <a:extLst>
              <a:ext uri="{FF2B5EF4-FFF2-40B4-BE49-F238E27FC236}">
                <a16:creationId xmlns:a16="http://schemas.microsoft.com/office/drawing/2014/main" id="{C9DA5851-89C9-2641-93D7-AD11E4204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399" y="4198550"/>
            <a:ext cx="2251676" cy="22516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66E819-C434-CD46-A132-B8C1CC39F96B}"/>
              </a:ext>
            </a:extLst>
          </p:cNvPr>
          <p:cNvCxnSpPr/>
          <p:nvPr/>
        </p:nvCxnSpPr>
        <p:spPr>
          <a:xfrm>
            <a:off x="3805881" y="1488989"/>
            <a:ext cx="37440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1B4FF7-CC2B-0A4B-96B6-AA82F8177E4F}"/>
              </a:ext>
            </a:extLst>
          </p:cNvPr>
          <p:cNvCxnSpPr/>
          <p:nvPr/>
        </p:nvCxnSpPr>
        <p:spPr>
          <a:xfrm>
            <a:off x="3805881" y="5171301"/>
            <a:ext cx="37440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F345C1-A6FD-7A4E-8845-69E694A5CC5D}"/>
              </a:ext>
            </a:extLst>
          </p:cNvPr>
          <p:cNvSpPr txBox="1"/>
          <p:nvPr/>
        </p:nvSpPr>
        <p:spPr>
          <a:xfrm>
            <a:off x="11140803" y="145878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D6B295-B40F-8A4E-866D-37C7BD171D52}"/>
              </a:ext>
            </a:extLst>
          </p:cNvPr>
          <p:cNvSpPr txBox="1"/>
          <p:nvPr/>
        </p:nvSpPr>
        <p:spPr>
          <a:xfrm>
            <a:off x="11140803" y="502988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</a:t>
            </a:r>
          </a:p>
        </p:txBody>
      </p:sp>
    </p:spTree>
    <p:extLst>
      <p:ext uri="{BB962C8B-B14F-4D97-AF65-F5344CB8AC3E}">
        <p14:creationId xmlns:p14="http://schemas.microsoft.com/office/powerpoint/2010/main" val="2842808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53EC5D3-45FF-C440-B04B-727033F8A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24" y="1560727"/>
            <a:ext cx="3454400" cy="2921000"/>
          </a:xfrm>
          <a:prstGeom prst="rect">
            <a:avLst/>
          </a:prstGeom>
        </p:spPr>
      </p:pic>
      <p:pic>
        <p:nvPicPr>
          <p:cNvPr id="6" name="Picture 5" descr="A person standing in a room&#10;&#10;Description automatically generated">
            <a:extLst>
              <a:ext uri="{FF2B5EF4-FFF2-40B4-BE49-F238E27FC236}">
                <a16:creationId xmlns:a16="http://schemas.microsoft.com/office/drawing/2014/main" id="{7642F0FA-0208-004E-ABAD-2834EEA38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651" y="0"/>
            <a:ext cx="2465173" cy="3286897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">
            <a:extLst>
              <a:ext uri="{FF2B5EF4-FFF2-40B4-BE49-F238E27FC236}">
                <a16:creationId xmlns:a16="http://schemas.microsoft.com/office/drawing/2014/main" id="{B21CF9E6-05BC-6742-9C08-CDBC9AEC7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399" y="4198550"/>
            <a:ext cx="2251676" cy="2251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B53C06-204C-714C-B6C0-285D2AF8CED3}"/>
              </a:ext>
            </a:extLst>
          </p:cNvPr>
          <p:cNvSpPr txBox="1"/>
          <p:nvPr/>
        </p:nvSpPr>
        <p:spPr>
          <a:xfrm>
            <a:off x="11140803" y="145878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A220D-87D0-DE41-B047-0796B3A05A23}"/>
              </a:ext>
            </a:extLst>
          </p:cNvPr>
          <p:cNvSpPr txBox="1"/>
          <p:nvPr/>
        </p:nvSpPr>
        <p:spPr>
          <a:xfrm>
            <a:off x="11140803" y="502988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FB098B-37B1-3B40-A4F2-3B67A11DD395}"/>
              </a:ext>
            </a:extLst>
          </p:cNvPr>
          <p:cNvCxnSpPr/>
          <p:nvPr/>
        </p:nvCxnSpPr>
        <p:spPr>
          <a:xfrm>
            <a:off x="5366950" y="3138616"/>
            <a:ext cx="1458097" cy="0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5AA0B-EA18-C747-A883-246BC5841DD1}"/>
              </a:ext>
            </a:extLst>
          </p:cNvPr>
          <p:cNvCxnSpPr/>
          <p:nvPr/>
        </p:nvCxnSpPr>
        <p:spPr>
          <a:xfrm>
            <a:off x="5366950" y="3550507"/>
            <a:ext cx="1458097" cy="0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462682-AB82-E144-B6F7-9FC29B708E0F}"/>
              </a:ext>
            </a:extLst>
          </p:cNvPr>
          <p:cNvCxnSpPr>
            <a:cxnSpLocks/>
          </p:cNvCxnSpPr>
          <p:nvPr/>
        </p:nvCxnSpPr>
        <p:spPr>
          <a:xfrm flipV="1">
            <a:off x="5511114" y="2809104"/>
            <a:ext cx="1124462" cy="1095631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97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ichard Gere - Movies, Wife &amp; Age - Biography">
            <a:extLst>
              <a:ext uri="{FF2B5EF4-FFF2-40B4-BE49-F238E27FC236}">
                <a16:creationId xmlns:a16="http://schemas.microsoft.com/office/drawing/2014/main" id="{EBA3722C-0091-A84E-959C-D4079037B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200195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AFF5AF7-F6EA-1F4D-B1BD-3E3DB0055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5998"/>
          <a:stretch/>
        </p:blipFill>
        <p:spPr>
          <a:xfrm>
            <a:off x="7047698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EDAE68-B6CB-8440-A9BE-07CAF8D75C4D}"/>
              </a:ext>
            </a:extLst>
          </p:cNvPr>
          <p:cNvCxnSpPr/>
          <p:nvPr/>
        </p:nvCxnSpPr>
        <p:spPr>
          <a:xfrm>
            <a:off x="5366950" y="3138616"/>
            <a:ext cx="1458097" cy="0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A1EEF0-B6C6-CC4B-900A-F86462182BF0}"/>
              </a:ext>
            </a:extLst>
          </p:cNvPr>
          <p:cNvCxnSpPr/>
          <p:nvPr/>
        </p:nvCxnSpPr>
        <p:spPr>
          <a:xfrm>
            <a:off x="5366950" y="3550507"/>
            <a:ext cx="1458097" cy="0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6E9161-31BA-044E-B350-9564B0D4B1E7}"/>
              </a:ext>
            </a:extLst>
          </p:cNvPr>
          <p:cNvCxnSpPr>
            <a:cxnSpLocks/>
          </p:cNvCxnSpPr>
          <p:nvPr/>
        </p:nvCxnSpPr>
        <p:spPr>
          <a:xfrm flipV="1">
            <a:off x="5511114" y="2809104"/>
            <a:ext cx="1124462" cy="1095631"/>
          </a:xfrm>
          <a:prstGeom prst="line">
            <a:avLst/>
          </a:prstGeom>
          <a:ln w="635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59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EA1B-4950-3540-BCC2-06BD2FC02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97" y="2766218"/>
            <a:ext cx="10515600" cy="1325563"/>
          </a:xfrm>
        </p:spPr>
        <p:txBody>
          <a:bodyPr/>
          <a:lstStyle/>
          <a:p>
            <a:r>
              <a:rPr lang="en-US" dirty="0"/>
              <a:t>Other interesting things…</a:t>
            </a:r>
          </a:p>
        </p:txBody>
      </p:sp>
    </p:spTree>
    <p:extLst>
      <p:ext uri="{BB962C8B-B14F-4D97-AF65-F5344CB8AC3E}">
        <p14:creationId xmlns:p14="http://schemas.microsoft.com/office/powerpoint/2010/main" val="2475176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2E13-BDDC-BD4F-A082-1D271AD6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16730-875B-404C-A210-40AD2D21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891442"/>
            <a:ext cx="71882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2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3EA3-FE69-A64E-872A-76BDBFA4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7F3D-ECA4-BD45-A69F-C3BFF041E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projects come through the door</a:t>
            </a:r>
          </a:p>
          <a:p>
            <a:r>
              <a:rPr lang="en-US" dirty="0"/>
              <a:t>Continue to grow in complexity</a:t>
            </a:r>
          </a:p>
        </p:txBody>
      </p:sp>
    </p:spTree>
    <p:extLst>
      <p:ext uri="{BB962C8B-B14F-4D97-AF65-F5344CB8AC3E}">
        <p14:creationId xmlns:p14="http://schemas.microsoft.com/office/powerpoint/2010/main" val="3297947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2E13-BDDC-BD4F-A082-1D271AD6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DEB52-0307-074D-8D5D-914DCD13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2130167"/>
            <a:ext cx="7835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05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2E13-BDDC-BD4F-A082-1D271AD6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text description of a picture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DF24E7-46C7-EF47-9E6D-4F1BC6811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3292"/>
            <a:ext cx="10515600" cy="369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26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2E13-BDDC-BD4F-A082-1D271AD6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text description of a picture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A8A01-8CC8-3F47-929C-E7EAC104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6293"/>
            <a:ext cx="10515600" cy="374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58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ECDD-D625-8C4A-A0CE-88F4D853F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4480"/>
            <a:ext cx="5686168" cy="616208"/>
          </a:xfrm>
        </p:spPr>
        <p:txBody>
          <a:bodyPr>
            <a:normAutofit/>
          </a:bodyPr>
          <a:lstStyle/>
          <a:p>
            <a:r>
              <a:rPr lang="en-US" dirty="0"/>
              <a:t>Brand Recognition</a:t>
            </a:r>
          </a:p>
        </p:txBody>
      </p:sp>
      <p:pic>
        <p:nvPicPr>
          <p:cNvPr id="10242" name="Picture 2" descr="Image of Diet Pepsi can and accompanying analysis">
            <a:extLst>
              <a:ext uri="{FF2B5EF4-FFF2-40B4-BE49-F238E27FC236}">
                <a16:creationId xmlns:a16="http://schemas.microsoft.com/office/drawing/2014/main" id="{D2F1AA1F-0459-AB48-9BB5-18708097E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19" y="2595477"/>
            <a:ext cx="6421395" cy="318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895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9272-EBA7-4443-B74B-2064E7B5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McRib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35DFA-C0C5-5548-90B5-63CABEF2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564F3-E4D9-1841-A150-D5FC7E36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634"/>
            <a:ext cx="12192000" cy="42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30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152E-C239-5046-B749-82902081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53640-A19D-4A48-BF5B-02277A767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2691"/>
            <a:ext cx="10515600" cy="27938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Chad Michel</a:t>
            </a:r>
          </a:p>
          <a:p>
            <a:pPr marL="0" indent="0" algn="ctr">
              <a:buNone/>
            </a:pP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chadmichel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cmichel@dontpaniclabs.com</a:t>
            </a:r>
            <a:br>
              <a:rPr lang="en-US" dirty="0"/>
            </a:br>
            <a:r>
              <a:rPr lang="en-US" dirty="0">
                <a:hlinkClick r:id="rId3"/>
              </a:rPr>
              <a:t>https://www.linkedin.com/in/chadmichel/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2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725A-903D-2847-97B1-6A9D4B2F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681" y="365125"/>
            <a:ext cx="3433119" cy="1325563"/>
          </a:xfrm>
        </p:spPr>
        <p:txBody>
          <a:bodyPr>
            <a:normAutofit/>
          </a:bodyPr>
          <a:lstStyle/>
          <a:p>
            <a:r>
              <a:rPr lang="en-US" b="1" dirty="0"/>
              <a:t>Forms over data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E7EAF-EACF-264E-8664-08F4A1614B06}"/>
              </a:ext>
            </a:extLst>
          </p:cNvPr>
          <p:cNvSpPr/>
          <p:nvPr/>
        </p:nvSpPr>
        <p:spPr>
          <a:xfrm>
            <a:off x="2106827" y="3593631"/>
            <a:ext cx="982362" cy="766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7AB4E46-78EC-B543-87F2-ECD48B33F5F1}"/>
              </a:ext>
            </a:extLst>
          </p:cNvPr>
          <p:cNvSpPr/>
          <p:nvPr/>
        </p:nvSpPr>
        <p:spPr>
          <a:xfrm>
            <a:off x="2174789" y="5189838"/>
            <a:ext cx="852616" cy="76611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F5486A-DA8C-AE46-81CE-E1FF75DAFB2A}"/>
              </a:ext>
            </a:extLst>
          </p:cNvPr>
          <p:cNvGrpSpPr/>
          <p:nvPr/>
        </p:nvGrpSpPr>
        <p:grpSpPr>
          <a:xfrm>
            <a:off x="2239662" y="1690688"/>
            <a:ext cx="716692" cy="694166"/>
            <a:chOff x="1902940" y="1952368"/>
            <a:chExt cx="716692" cy="694166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EFBC642-B1CA-A045-9C90-6C59EAE959D4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3C61F8-A6E3-E84D-AEA4-8FF12F327209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C0BABA-55C0-A84E-B434-6407413AF91D}"/>
              </a:ext>
            </a:extLst>
          </p:cNvPr>
          <p:cNvCxnSpPr/>
          <p:nvPr/>
        </p:nvCxnSpPr>
        <p:spPr>
          <a:xfrm>
            <a:off x="2598008" y="2990335"/>
            <a:ext cx="0" cy="43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4B4D64-D39A-DD46-A787-44509D98DE38}"/>
              </a:ext>
            </a:extLst>
          </p:cNvPr>
          <p:cNvCxnSpPr/>
          <p:nvPr/>
        </p:nvCxnSpPr>
        <p:spPr>
          <a:xfrm>
            <a:off x="2598008" y="4539049"/>
            <a:ext cx="0" cy="43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43FAEF-7BD5-5846-9CDF-70706BBBE7B5}"/>
              </a:ext>
            </a:extLst>
          </p:cNvPr>
          <p:cNvSpPr txBox="1"/>
          <p:nvPr/>
        </p:nvSpPr>
        <p:spPr>
          <a:xfrm>
            <a:off x="2288692" y="2422610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047032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725A-903D-2847-97B1-6A9D4B2FE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394" y="365125"/>
            <a:ext cx="3408405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Web App + mobile App +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E7EAF-EACF-264E-8664-08F4A1614B06}"/>
              </a:ext>
            </a:extLst>
          </p:cNvPr>
          <p:cNvSpPr/>
          <p:nvPr/>
        </p:nvSpPr>
        <p:spPr>
          <a:xfrm>
            <a:off x="2252019" y="3764134"/>
            <a:ext cx="982362" cy="766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7AB4E46-78EC-B543-87F2-ECD48B33F5F1}"/>
              </a:ext>
            </a:extLst>
          </p:cNvPr>
          <p:cNvSpPr/>
          <p:nvPr/>
        </p:nvSpPr>
        <p:spPr>
          <a:xfrm>
            <a:off x="2319981" y="5360341"/>
            <a:ext cx="852616" cy="76611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F5486A-DA8C-AE46-81CE-E1FF75DAFB2A}"/>
              </a:ext>
            </a:extLst>
          </p:cNvPr>
          <p:cNvGrpSpPr/>
          <p:nvPr/>
        </p:nvGrpSpPr>
        <p:grpSpPr>
          <a:xfrm>
            <a:off x="1535327" y="1690688"/>
            <a:ext cx="716692" cy="694166"/>
            <a:chOff x="1902940" y="1952368"/>
            <a:chExt cx="716692" cy="694166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EFBC642-B1CA-A045-9C90-6C59EAE959D4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3C61F8-A6E3-E84D-AEA4-8FF12F327209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C0BABA-55C0-A84E-B434-6407413AF91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3673" y="2791942"/>
            <a:ext cx="704335" cy="637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4B4D64-D39A-DD46-A787-44509D98DE38}"/>
              </a:ext>
            </a:extLst>
          </p:cNvPr>
          <p:cNvCxnSpPr/>
          <p:nvPr/>
        </p:nvCxnSpPr>
        <p:spPr>
          <a:xfrm>
            <a:off x="2743200" y="4709552"/>
            <a:ext cx="0" cy="43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43FAEF-7BD5-5846-9CDF-70706BBBE7B5}"/>
              </a:ext>
            </a:extLst>
          </p:cNvPr>
          <p:cNvSpPr txBox="1"/>
          <p:nvPr/>
        </p:nvSpPr>
        <p:spPr>
          <a:xfrm>
            <a:off x="1584357" y="2422610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7504C2-6C62-3B40-A881-1FF266DB0C6C}"/>
              </a:ext>
            </a:extLst>
          </p:cNvPr>
          <p:cNvGrpSpPr/>
          <p:nvPr/>
        </p:nvGrpSpPr>
        <p:grpSpPr>
          <a:xfrm>
            <a:off x="3244678" y="1690688"/>
            <a:ext cx="716692" cy="694166"/>
            <a:chOff x="1902940" y="1952368"/>
            <a:chExt cx="716692" cy="694166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14BB2FCB-CC56-4F4E-8500-594736D7DE21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12BAED-FDE2-EB4C-A8A3-4967DB618D6B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6ABADF-A24D-FE42-8051-FAD3C207BB99}"/>
              </a:ext>
            </a:extLst>
          </p:cNvPr>
          <p:cNvSpPr txBox="1"/>
          <p:nvPr/>
        </p:nvSpPr>
        <p:spPr>
          <a:xfrm>
            <a:off x="3142337" y="24416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A2D1B4-02A6-9048-8151-2D241E2D843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2907324" y="2810994"/>
            <a:ext cx="658367" cy="637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5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8528884E-4DFB-EF43-8DEB-9AEBFD5B4257}"/>
              </a:ext>
            </a:extLst>
          </p:cNvPr>
          <p:cNvSpPr/>
          <p:nvPr/>
        </p:nvSpPr>
        <p:spPr>
          <a:xfrm>
            <a:off x="1099751" y="3448737"/>
            <a:ext cx="3286897" cy="3120081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E7EAF-EACF-264E-8664-08F4A1614B06}"/>
              </a:ext>
            </a:extLst>
          </p:cNvPr>
          <p:cNvSpPr/>
          <p:nvPr/>
        </p:nvSpPr>
        <p:spPr>
          <a:xfrm>
            <a:off x="2252019" y="3764134"/>
            <a:ext cx="982362" cy="766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7AB4E46-78EC-B543-87F2-ECD48B33F5F1}"/>
              </a:ext>
            </a:extLst>
          </p:cNvPr>
          <p:cNvSpPr/>
          <p:nvPr/>
        </p:nvSpPr>
        <p:spPr>
          <a:xfrm>
            <a:off x="2319981" y="5360341"/>
            <a:ext cx="852616" cy="76611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F5486A-DA8C-AE46-81CE-E1FF75DAFB2A}"/>
              </a:ext>
            </a:extLst>
          </p:cNvPr>
          <p:cNvGrpSpPr/>
          <p:nvPr/>
        </p:nvGrpSpPr>
        <p:grpSpPr>
          <a:xfrm>
            <a:off x="1535327" y="1690688"/>
            <a:ext cx="716692" cy="694166"/>
            <a:chOff x="1902940" y="1952368"/>
            <a:chExt cx="716692" cy="694166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EFBC642-B1CA-A045-9C90-6C59EAE959D4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3C61F8-A6E3-E84D-AEA4-8FF12F327209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C0BABA-55C0-A84E-B434-6407413AF91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3673" y="2791942"/>
            <a:ext cx="704335" cy="637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4B4D64-D39A-DD46-A787-44509D98DE38}"/>
              </a:ext>
            </a:extLst>
          </p:cNvPr>
          <p:cNvCxnSpPr/>
          <p:nvPr/>
        </p:nvCxnSpPr>
        <p:spPr>
          <a:xfrm>
            <a:off x="2743200" y="4709552"/>
            <a:ext cx="0" cy="43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43FAEF-7BD5-5846-9CDF-70706BBBE7B5}"/>
              </a:ext>
            </a:extLst>
          </p:cNvPr>
          <p:cNvSpPr txBox="1"/>
          <p:nvPr/>
        </p:nvSpPr>
        <p:spPr>
          <a:xfrm>
            <a:off x="1584357" y="2422610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7504C2-6C62-3B40-A881-1FF266DB0C6C}"/>
              </a:ext>
            </a:extLst>
          </p:cNvPr>
          <p:cNvGrpSpPr/>
          <p:nvPr/>
        </p:nvGrpSpPr>
        <p:grpSpPr>
          <a:xfrm>
            <a:off x="3244678" y="1690688"/>
            <a:ext cx="716692" cy="694166"/>
            <a:chOff x="1902940" y="1952368"/>
            <a:chExt cx="716692" cy="694166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14BB2FCB-CC56-4F4E-8500-594736D7DE21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12BAED-FDE2-EB4C-A8A3-4967DB618D6B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6ABADF-A24D-FE42-8051-FAD3C207BB99}"/>
              </a:ext>
            </a:extLst>
          </p:cNvPr>
          <p:cNvSpPr txBox="1"/>
          <p:nvPr/>
        </p:nvSpPr>
        <p:spPr>
          <a:xfrm>
            <a:off x="3142337" y="24416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A2D1B4-02A6-9048-8151-2D241E2D843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2907324" y="2810994"/>
            <a:ext cx="658367" cy="637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CC86D138-ECC0-014C-A375-60350BA5EEFC}"/>
              </a:ext>
            </a:extLst>
          </p:cNvPr>
          <p:cNvSpPr txBox="1">
            <a:spLocks/>
          </p:cNvSpPr>
          <p:nvPr/>
        </p:nvSpPr>
        <p:spPr>
          <a:xfrm>
            <a:off x="7945394" y="365125"/>
            <a:ext cx="3408405" cy="2551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Web App + mobile App + System + </a:t>
            </a:r>
            <a:r>
              <a:rPr lang="en-US" b="1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89975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8528884E-4DFB-EF43-8DEB-9AEBFD5B4257}"/>
              </a:ext>
            </a:extLst>
          </p:cNvPr>
          <p:cNvSpPr/>
          <p:nvPr/>
        </p:nvSpPr>
        <p:spPr>
          <a:xfrm>
            <a:off x="803189" y="3161275"/>
            <a:ext cx="5647038" cy="340754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E7EAF-EACF-264E-8664-08F4A1614B06}"/>
              </a:ext>
            </a:extLst>
          </p:cNvPr>
          <p:cNvSpPr/>
          <p:nvPr/>
        </p:nvSpPr>
        <p:spPr>
          <a:xfrm>
            <a:off x="2252019" y="3764134"/>
            <a:ext cx="982362" cy="766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7AB4E46-78EC-B543-87F2-ECD48B33F5F1}"/>
              </a:ext>
            </a:extLst>
          </p:cNvPr>
          <p:cNvSpPr/>
          <p:nvPr/>
        </p:nvSpPr>
        <p:spPr>
          <a:xfrm>
            <a:off x="2319981" y="5360341"/>
            <a:ext cx="852616" cy="76611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F5486A-DA8C-AE46-81CE-E1FF75DAFB2A}"/>
              </a:ext>
            </a:extLst>
          </p:cNvPr>
          <p:cNvGrpSpPr/>
          <p:nvPr/>
        </p:nvGrpSpPr>
        <p:grpSpPr>
          <a:xfrm>
            <a:off x="1535327" y="1690688"/>
            <a:ext cx="716692" cy="694166"/>
            <a:chOff x="1902940" y="1952368"/>
            <a:chExt cx="716692" cy="694166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EFBC642-B1CA-A045-9C90-6C59EAE959D4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3C61F8-A6E3-E84D-AEA4-8FF12F327209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C0BABA-55C0-A84E-B434-6407413AF91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3673" y="2791942"/>
            <a:ext cx="704335" cy="637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4B4D64-D39A-DD46-A787-44509D98DE38}"/>
              </a:ext>
            </a:extLst>
          </p:cNvPr>
          <p:cNvCxnSpPr/>
          <p:nvPr/>
        </p:nvCxnSpPr>
        <p:spPr>
          <a:xfrm>
            <a:off x="2743200" y="4709552"/>
            <a:ext cx="0" cy="43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43FAEF-7BD5-5846-9CDF-70706BBBE7B5}"/>
              </a:ext>
            </a:extLst>
          </p:cNvPr>
          <p:cNvSpPr txBox="1"/>
          <p:nvPr/>
        </p:nvSpPr>
        <p:spPr>
          <a:xfrm>
            <a:off x="1584357" y="2422610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7504C2-6C62-3B40-A881-1FF266DB0C6C}"/>
              </a:ext>
            </a:extLst>
          </p:cNvPr>
          <p:cNvGrpSpPr/>
          <p:nvPr/>
        </p:nvGrpSpPr>
        <p:grpSpPr>
          <a:xfrm>
            <a:off x="3244678" y="1690688"/>
            <a:ext cx="716692" cy="694166"/>
            <a:chOff x="1902940" y="1952368"/>
            <a:chExt cx="716692" cy="694166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14BB2FCB-CC56-4F4E-8500-594736D7DE21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12BAED-FDE2-EB4C-A8A3-4967DB618D6B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6ABADF-A24D-FE42-8051-FAD3C207BB99}"/>
              </a:ext>
            </a:extLst>
          </p:cNvPr>
          <p:cNvSpPr txBox="1"/>
          <p:nvPr/>
        </p:nvSpPr>
        <p:spPr>
          <a:xfrm>
            <a:off x="3142337" y="24416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A2D1B4-02A6-9048-8151-2D241E2D843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2907324" y="2810994"/>
            <a:ext cx="658367" cy="637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CC86D138-ECC0-014C-A375-60350BA5EEFC}"/>
              </a:ext>
            </a:extLst>
          </p:cNvPr>
          <p:cNvSpPr txBox="1">
            <a:spLocks/>
          </p:cNvSpPr>
          <p:nvPr/>
        </p:nvSpPr>
        <p:spPr>
          <a:xfrm>
            <a:off x="7945394" y="365125"/>
            <a:ext cx="3408405" cy="2551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Web App + mobile App + System</a:t>
            </a:r>
            <a:r>
              <a:rPr lang="en-US" b="1" dirty="0"/>
              <a:t>s</a:t>
            </a:r>
            <a:r>
              <a:rPr lang="en-US" dirty="0"/>
              <a:t> + Cloud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110B7F-23C6-824A-8EA7-225236D98711}"/>
              </a:ext>
            </a:extLst>
          </p:cNvPr>
          <p:cNvSpPr/>
          <p:nvPr/>
        </p:nvSpPr>
        <p:spPr>
          <a:xfrm>
            <a:off x="4281616" y="3764134"/>
            <a:ext cx="982362" cy="766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97086E77-033D-4647-96A8-E0C56C71D77C}"/>
              </a:ext>
            </a:extLst>
          </p:cNvPr>
          <p:cNvSpPr/>
          <p:nvPr/>
        </p:nvSpPr>
        <p:spPr>
          <a:xfrm>
            <a:off x="4349578" y="5360341"/>
            <a:ext cx="852616" cy="76611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ED0027-886A-C046-BFBD-6D2DBFF45DA2}"/>
              </a:ext>
            </a:extLst>
          </p:cNvPr>
          <p:cNvCxnSpPr/>
          <p:nvPr/>
        </p:nvCxnSpPr>
        <p:spPr>
          <a:xfrm>
            <a:off x="4772797" y="4709552"/>
            <a:ext cx="0" cy="43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6C7F2C-822B-294D-BE85-A7B9BB9A8456}"/>
              </a:ext>
            </a:extLst>
          </p:cNvPr>
          <p:cNvCxnSpPr>
            <a:cxnSpLocks/>
          </p:cNvCxnSpPr>
          <p:nvPr/>
        </p:nvCxnSpPr>
        <p:spPr>
          <a:xfrm>
            <a:off x="3439935" y="4141016"/>
            <a:ext cx="5491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94394F-BF4B-F34A-9B4A-D0EEDBBF9EEC}"/>
              </a:ext>
            </a:extLst>
          </p:cNvPr>
          <p:cNvGrpSpPr/>
          <p:nvPr/>
        </p:nvGrpSpPr>
        <p:grpSpPr>
          <a:xfrm>
            <a:off x="4654179" y="1608176"/>
            <a:ext cx="716692" cy="694166"/>
            <a:chOff x="1902940" y="1952368"/>
            <a:chExt cx="716692" cy="694166"/>
          </a:xfrm>
        </p:grpSpPr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51DFEB88-16F3-784D-9F9B-14CAACEB438B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53630A-E866-ED46-B38C-DC43A346316E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C570CA-D3B3-A243-BBFD-ED0815403075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772797" y="2709430"/>
            <a:ext cx="239728" cy="95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29D6B68-5A21-4E42-97C2-D66538A9307B}"/>
              </a:ext>
            </a:extLst>
          </p:cNvPr>
          <p:cNvSpPr txBox="1"/>
          <p:nvPr/>
        </p:nvSpPr>
        <p:spPr>
          <a:xfrm>
            <a:off x="4703209" y="2340098"/>
            <a:ext cx="61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442732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8528884E-4DFB-EF43-8DEB-9AEBFD5B4257}"/>
              </a:ext>
            </a:extLst>
          </p:cNvPr>
          <p:cNvSpPr/>
          <p:nvPr/>
        </p:nvSpPr>
        <p:spPr>
          <a:xfrm>
            <a:off x="803189" y="3161275"/>
            <a:ext cx="5647038" cy="340754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E7EAF-EACF-264E-8664-08F4A1614B06}"/>
              </a:ext>
            </a:extLst>
          </p:cNvPr>
          <p:cNvSpPr/>
          <p:nvPr/>
        </p:nvSpPr>
        <p:spPr>
          <a:xfrm>
            <a:off x="2252019" y="3764134"/>
            <a:ext cx="982362" cy="766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7AB4E46-78EC-B543-87F2-ECD48B33F5F1}"/>
              </a:ext>
            </a:extLst>
          </p:cNvPr>
          <p:cNvSpPr/>
          <p:nvPr/>
        </p:nvSpPr>
        <p:spPr>
          <a:xfrm>
            <a:off x="2319981" y="5360341"/>
            <a:ext cx="852616" cy="76611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F5486A-DA8C-AE46-81CE-E1FF75DAFB2A}"/>
              </a:ext>
            </a:extLst>
          </p:cNvPr>
          <p:cNvGrpSpPr/>
          <p:nvPr/>
        </p:nvGrpSpPr>
        <p:grpSpPr>
          <a:xfrm>
            <a:off x="1535327" y="1690688"/>
            <a:ext cx="716692" cy="694166"/>
            <a:chOff x="1902940" y="1952368"/>
            <a:chExt cx="716692" cy="694166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EFBC642-B1CA-A045-9C90-6C59EAE959D4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3C61F8-A6E3-E84D-AEA4-8FF12F327209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C0BABA-55C0-A84E-B434-6407413AF91D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893673" y="2791942"/>
            <a:ext cx="704335" cy="637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4B4D64-D39A-DD46-A787-44509D98DE38}"/>
              </a:ext>
            </a:extLst>
          </p:cNvPr>
          <p:cNvCxnSpPr/>
          <p:nvPr/>
        </p:nvCxnSpPr>
        <p:spPr>
          <a:xfrm>
            <a:off x="2743200" y="4709552"/>
            <a:ext cx="0" cy="43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43FAEF-7BD5-5846-9CDF-70706BBBE7B5}"/>
              </a:ext>
            </a:extLst>
          </p:cNvPr>
          <p:cNvSpPr txBox="1"/>
          <p:nvPr/>
        </p:nvSpPr>
        <p:spPr>
          <a:xfrm>
            <a:off x="1584357" y="2422610"/>
            <a:ext cx="61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7504C2-6C62-3B40-A881-1FF266DB0C6C}"/>
              </a:ext>
            </a:extLst>
          </p:cNvPr>
          <p:cNvGrpSpPr/>
          <p:nvPr/>
        </p:nvGrpSpPr>
        <p:grpSpPr>
          <a:xfrm>
            <a:off x="3244678" y="1690688"/>
            <a:ext cx="716692" cy="694166"/>
            <a:chOff x="1902940" y="1952368"/>
            <a:chExt cx="716692" cy="694166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14BB2FCB-CC56-4F4E-8500-594736D7DE21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12BAED-FDE2-EB4C-A8A3-4967DB618D6B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6ABADF-A24D-FE42-8051-FAD3C207BB99}"/>
              </a:ext>
            </a:extLst>
          </p:cNvPr>
          <p:cNvSpPr txBox="1"/>
          <p:nvPr/>
        </p:nvSpPr>
        <p:spPr>
          <a:xfrm>
            <a:off x="3142337" y="244166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A2D1B4-02A6-9048-8151-2D241E2D843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2907324" y="2810994"/>
            <a:ext cx="658367" cy="637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CC86D138-ECC0-014C-A375-60350BA5EEFC}"/>
              </a:ext>
            </a:extLst>
          </p:cNvPr>
          <p:cNvSpPr txBox="1">
            <a:spLocks/>
          </p:cNvSpPr>
          <p:nvPr/>
        </p:nvSpPr>
        <p:spPr>
          <a:xfrm>
            <a:off x="7945394" y="365125"/>
            <a:ext cx="3408405" cy="2551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Web App + mobile App + Systems + Cloud</a:t>
            </a:r>
            <a:r>
              <a:rPr lang="en-US" b="1" dirty="0"/>
              <a:t>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110B7F-23C6-824A-8EA7-225236D98711}"/>
              </a:ext>
            </a:extLst>
          </p:cNvPr>
          <p:cNvSpPr/>
          <p:nvPr/>
        </p:nvSpPr>
        <p:spPr>
          <a:xfrm>
            <a:off x="4281616" y="3764134"/>
            <a:ext cx="982362" cy="766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97086E77-033D-4647-96A8-E0C56C71D77C}"/>
              </a:ext>
            </a:extLst>
          </p:cNvPr>
          <p:cNvSpPr/>
          <p:nvPr/>
        </p:nvSpPr>
        <p:spPr>
          <a:xfrm>
            <a:off x="4349578" y="5360341"/>
            <a:ext cx="852616" cy="76611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ED0027-886A-C046-BFBD-6D2DBFF45DA2}"/>
              </a:ext>
            </a:extLst>
          </p:cNvPr>
          <p:cNvCxnSpPr/>
          <p:nvPr/>
        </p:nvCxnSpPr>
        <p:spPr>
          <a:xfrm>
            <a:off x="4772797" y="4709552"/>
            <a:ext cx="0" cy="438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6C7F2C-822B-294D-BE85-A7B9BB9A8456}"/>
              </a:ext>
            </a:extLst>
          </p:cNvPr>
          <p:cNvCxnSpPr>
            <a:cxnSpLocks/>
          </p:cNvCxnSpPr>
          <p:nvPr/>
        </p:nvCxnSpPr>
        <p:spPr>
          <a:xfrm>
            <a:off x="3439935" y="4141016"/>
            <a:ext cx="5491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94394F-BF4B-F34A-9B4A-D0EEDBBF9EEC}"/>
              </a:ext>
            </a:extLst>
          </p:cNvPr>
          <p:cNvGrpSpPr/>
          <p:nvPr/>
        </p:nvGrpSpPr>
        <p:grpSpPr>
          <a:xfrm>
            <a:off x="4654179" y="1608176"/>
            <a:ext cx="716692" cy="694166"/>
            <a:chOff x="1902940" y="1952368"/>
            <a:chExt cx="716692" cy="694166"/>
          </a:xfrm>
        </p:grpSpPr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51DFEB88-16F3-784D-9F9B-14CAACEB438B}"/>
                </a:ext>
              </a:extLst>
            </p:cNvPr>
            <p:cNvSpPr/>
            <p:nvPr/>
          </p:nvSpPr>
          <p:spPr>
            <a:xfrm>
              <a:off x="1902940" y="2174790"/>
              <a:ext cx="716692" cy="471744"/>
            </a:xfrm>
            <a:prstGeom prst="triangl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53630A-E866-ED46-B38C-DC43A346316E}"/>
                </a:ext>
              </a:extLst>
            </p:cNvPr>
            <p:cNvSpPr/>
            <p:nvPr/>
          </p:nvSpPr>
          <p:spPr>
            <a:xfrm>
              <a:off x="2075935" y="1952368"/>
              <a:ext cx="370703" cy="4324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C570CA-D3B3-A243-BBFD-ED0815403075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4772797" y="2709430"/>
            <a:ext cx="239728" cy="95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29D6B68-5A21-4E42-97C2-D66538A9307B}"/>
              </a:ext>
            </a:extLst>
          </p:cNvPr>
          <p:cNvSpPr txBox="1"/>
          <p:nvPr/>
        </p:nvSpPr>
        <p:spPr>
          <a:xfrm>
            <a:off x="4703209" y="2340098"/>
            <a:ext cx="61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05FE0952-B5A9-B047-B929-E250982F739C}"/>
              </a:ext>
            </a:extLst>
          </p:cNvPr>
          <p:cNvSpPr/>
          <p:nvPr/>
        </p:nvSpPr>
        <p:spPr>
          <a:xfrm>
            <a:off x="7203989" y="3005780"/>
            <a:ext cx="5647038" cy="340754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98A5AF-A9CC-D446-A3A6-767241EFD01C}"/>
              </a:ext>
            </a:extLst>
          </p:cNvPr>
          <p:cNvCxnSpPr>
            <a:cxnSpLocks/>
          </p:cNvCxnSpPr>
          <p:nvPr/>
        </p:nvCxnSpPr>
        <p:spPr>
          <a:xfrm>
            <a:off x="6545600" y="4709552"/>
            <a:ext cx="5491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525536"/>
      </p:ext>
    </p:extLst>
  </p:cSld>
  <p:clrMapOvr>
    <a:masterClrMapping/>
  </p:clrMapOvr>
</p:sld>
</file>

<file path=ppt/theme/theme1.xml><?xml version="1.0" encoding="utf-8"?>
<a:theme xmlns:a="http://schemas.openxmlformats.org/drawingml/2006/main" name="DPL 2019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PL 2019 Theme" id="{30650A79-1B7B-734E-9503-5013EAC25685}" vid="{384BEB40-C666-CA46-B3B7-2292E5E24B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DPL 2019 Theme (1)</Template>
  <TotalTime>3254</TotalTime>
  <Words>612</Words>
  <Application>Microsoft Macintosh PowerPoint</Application>
  <PresentationFormat>Widescreen</PresentationFormat>
  <Paragraphs>130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DPL 2019 Theme</vt:lpstr>
      <vt:lpstr>Azure Vision  Chad Michel @chadmichel cmichel@dontpaniclabs.com  </vt:lpstr>
      <vt:lpstr>Chad Michel</vt:lpstr>
      <vt:lpstr>PowerPoint Presentation</vt:lpstr>
      <vt:lpstr>DPL Projects</vt:lpstr>
      <vt:lpstr>Forms over data </vt:lpstr>
      <vt:lpstr>Web App + mobile App +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am not a computer vision expert</vt:lpstr>
      <vt:lpstr> Who didn’t make the coffee? Azure Vision</vt:lpstr>
      <vt:lpstr>PowerPoint Presentation</vt:lpstr>
      <vt:lpstr>PowerPoint Presentation</vt:lpstr>
      <vt:lpstr>PowerPoint Presentation</vt:lpstr>
      <vt:lpstr>Nothing fancy</vt:lpstr>
      <vt:lpstr>Options</vt:lpstr>
      <vt:lpstr>Options</vt:lpstr>
      <vt:lpstr>PowerPoint Presentation</vt:lpstr>
      <vt:lpstr>Options</vt:lpstr>
      <vt:lpstr>Microsoft Demo Site</vt:lpstr>
      <vt:lpstr>Setup</vt:lpstr>
      <vt:lpstr>PowerPoint Presentation</vt:lpstr>
      <vt:lpstr>Train for DPL Employees</vt:lpstr>
      <vt:lpstr>Training</vt:lpstr>
      <vt:lpstr>Create PersonGroup</vt:lpstr>
      <vt:lpstr>Create PersonGroupPerson</vt:lpstr>
      <vt:lpstr>Add image to PersonGroupPerson</vt:lpstr>
      <vt:lpstr>Train PersonGroup</vt:lpstr>
      <vt:lpstr>Find Employee in image</vt:lpstr>
      <vt:lpstr>1. Detect Face</vt:lpstr>
      <vt:lpstr>2. Identify person</vt:lpstr>
      <vt:lpstr>3. Compare with known people</vt:lpstr>
      <vt:lpstr>PowerPoint Presentation</vt:lpstr>
      <vt:lpstr>PowerPoint Presentation</vt:lpstr>
      <vt:lpstr>PowerPoint Presentation</vt:lpstr>
      <vt:lpstr>Other interesting things…</vt:lpstr>
      <vt:lpstr>Emotion</vt:lpstr>
      <vt:lpstr>Emotion</vt:lpstr>
      <vt:lpstr>Get text description of a picture</vt:lpstr>
      <vt:lpstr>Get text description of a picture</vt:lpstr>
      <vt:lpstr>Brand Recognition</vt:lpstr>
      <vt:lpstr>McRib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Vision</dc:title>
  <dc:creator>Chad Michel</dc:creator>
  <cp:lastModifiedBy>Chad Michel</cp:lastModifiedBy>
  <cp:revision>20</cp:revision>
  <dcterms:created xsi:type="dcterms:W3CDTF">2020-12-01T17:52:54Z</dcterms:created>
  <dcterms:modified xsi:type="dcterms:W3CDTF">2020-12-04T00:07:08Z</dcterms:modified>
</cp:coreProperties>
</file>